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13716000" cx="2438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F6AC17-160F-44D1-8D62-85D6D74FDEA0}">
  <a:tblStyle styleId="{A5F6AC17-160F-44D1-8D62-85D6D74FDEA0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wholeTbl>
    <a:band1H>
      <a:tcTxStyle/>
    </a:band1H>
    <a:band2H>
      <a:tcTxStyle b="off" i="off"/>
      <a:tcStyle>
        <a:fill>
          <a:solidFill>
            <a:srgbClr val="E3E5E8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3797C6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0365C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-228600" lvl="5" marL="27432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-228600" lvl="6" marL="32004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-228600" lvl="7" marL="36576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-228600" lvl="8" marL="411480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1b1d65fa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1b1d65fa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1b1d65fa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1b1d65fa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2" name="Google Shape;102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831200" y="2949667"/>
            <a:ext cx="22721700" cy="52359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0"/>
              <a:buNone/>
              <a:defRPr sz="3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831200" y="8405933"/>
            <a:ext cx="22721700" cy="34689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 algn="ctr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 algn="ctr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 algn="ctr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 algn="ctr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 algn="ctr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zawartość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676400" y="3651250"/>
            <a:ext cx="210312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4572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6858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9144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1143000" lvl="5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1371600" lvl="6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1600200" lvl="7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1828800" lvl="8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4572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6858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9144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1143000" lvl="5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1371600" lvl="6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1600200" lvl="7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1828800" lvl="8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główek sekcji">
  <p:cSld name="SECTION_HEADER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1663700" y="3419477"/>
            <a:ext cx="21031200" cy="57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  <a:defRPr b="0" i="0" sz="1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1663700" y="9178927"/>
            <a:ext cx="21031200" cy="30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888888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4572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6858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9144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1143000" lvl="5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1371600" lvl="6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1600200" lvl="7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1828800" lvl="8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4572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6858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9144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1143000" lvl="5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1371600" lvl="6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1600200" lvl="7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1828800" lvl="8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awartość z podpisem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1679577" y="914400"/>
            <a:ext cx="78645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243800" lIns="243800" spcFirstLastPara="1" rIns="243800" wrap="square" tIns="2438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10366376" y="1974851"/>
            <a:ext cx="12344400" cy="9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6350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Arial"/>
              <a:buChar char="•"/>
              <a:defRPr b="0" i="0" sz="6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84200" lvl="1" marL="914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533400" lvl="2" marL="1371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82600" lvl="3" marL="18288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82600" lvl="4" marL="22860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82600" lvl="5" marL="27432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82600" lvl="6" marL="3200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82600" lvl="7" marL="3657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82600" lvl="8" marL="4114800" marR="0" rtl="0" algn="l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1679577" y="4114800"/>
            <a:ext cx="7864500" cy="76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5"/>
          <p:cNvSpPr txBox="1"/>
          <p:nvPr>
            <p:ph idx="10" type="dt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4572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6858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9144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1143000" lvl="5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1371600" lvl="6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1600200" lvl="7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1828800" lvl="8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1" type="ftr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4572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6858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9144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1143000" lvl="5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1371600" lvl="6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1600200" lvl="7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1828800" lvl="8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tat">
  <p:cSld name="TITLE_AND_BODY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>
              <a:buNone/>
              <a:defRPr sz="3200"/>
            </a:lvl1pPr>
            <a:lvl2pPr lvl="1">
              <a:buNone/>
              <a:defRPr sz="3200"/>
            </a:lvl2pPr>
            <a:lvl3pPr lvl="2">
              <a:buNone/>
              <a:defRPr sz="3200"/>
            </a:lvl3pPr>
            <a:lvl4pPr lvl="3">
              <a:buNone/>
              <a:defRPr sz="3200"/>
            </a:lvl4pPr>
            <a:lvl5pPr lvl="4">
              <a:buNone/>
              <a:defRPr sz="3200"/>
            </a:lvl5pPr>
            <a:lvl6pPr lvl="5">
              <a:buNone/>
              <a:defRPr sz="3200"/>
            </a:lvl6pPr>
            <a:lvl7pPr lvl="6">
              <a:buNone/>
              <a:defRPr sz="3200"/>
            </a:lvl7pPr>
            <a:lvl8pPr lvl="7">
              <a:buNone/>
              <a:defRPr sz="3200"/>
            </a:lvl8pPr>
            <a:lvl9pPr lvl="8">
              <a:buNone/>
              <a:defRPr sz="3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wa elementy zawartości" type="twoObj">
  <p:cSld name="TWO_OBJECTS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1676400" y="730251"/>
            <a:ext cx="21031200" cy="26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b="0" i="0" sz="8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1800"/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1676400" y="3651250"/>
            <a:ext cx="103632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12344400" y="3651250"/>
            <a:ext cx="10363200" cy="87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84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  <a:defRPr b="0" i="0" sz="5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33400" lvl="1" marL="914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  <a:defRPr b="0" i="0" sz="4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82600" lvl="2" marL="1371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Char char="•"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57200" lvl="3" marL="18288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57200" lvl="4" marL="22860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57200" lvl="5" marL="27432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57200" lvl="6" marL="32004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57200" lvl="7" marL="3657600" marR="0" rtl="0" algn="l">
              <a:lnSpc>
                <a:spcPct val="90000"/>
              </a:lnSpc>
              <a:spcBef>
                <a:spcPts val="4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57200" lvl="8" marL="4114800" marR="0" rtl="0" algn="l">
              <a:lnSpc>
                <a:spcPct val="90000"/>
              </a:lnSpc>
              <a:spcBef>
                <a:spcPts val="4300"/>
              </a:spcBef>
              <a:spcAft>
                <a:spcPts val="4300"/>
              </a:spcAft>
              <a:buClr>
                <a:schemeClr val="dk1"/>
              </a:buClr>
              <a:buSzPts val="3600"/>
              <a:buFont typeface="Arial"/>
              <a:buChar char="•"/>
              <a:defRPr b="0" i="0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16764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4572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6858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9144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1143000" lvl="5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1371600" lvl="6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1600200" lvl="7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1828800" lvl="8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8077200" y="12712701"/>
            <a:ext cx="82296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228600" lvl="1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457200" lvl="2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685800" lvl="3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914400" lvl="4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1143000" lvl="5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1371600" lvl="6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1600200" lvl="7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1828800" lvl="8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831200" y="5735600"/>
            <a:ext cx="22721700" cy="2244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63550" lvl="0" marL="457200">
              <a:spcBef>
                <a:spcPts val="0"/>
              </a:spcBef>
              <a:spcAft>
                <a:spcPts val="0"/>
              </a:spcAft>
              <a:buSzPts val="3700"/>
              <a:buChar char="●"/>
              <a:defRPr sz="37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831200" y="1481600"/>
            <a:ext cx="7488000" cy="20151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831200" y="3705600"/>
            <a:ext cx="7488000" cy="8478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/>
            </a:lvl1pPr>
            <a:lvl2pPr indent="-431800" lvl="1" marL="9144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2pPr>
            <a:lvl3pPr indent="-431800" lvl="2" marL="13716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3pPr>
            <a:lvl4pPr indent="-431800" lvl="3" marL="18288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4pPr>
            <a:lvl5pPr indent="-431800" lvl="4" marL="22860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5pPr>
            <a:lvl6pPr indent="-431800" lvl="5" marL="2743200">
              <a:spcBef>
                <a:spcPts val="4300"/>
              </a:spcBef>
              <a:spcAft>
                <a:spcPts val="0"/>
              </a:spcAft>
              <a:buSzPts val="3200"/>
              <a:buChar char="■"/>
              <a:defRPr sz="3200"/>
            </a:lvl6pPr>
            <a:lvl7pPr indent="-431800" lvl="6" marL="3200400">
              <a:spcBef>
                <a:spcPts val="4300"/>
              </a:spcBef>
              <a:spcAft>
                <a:spcPts val="0"/>
              </a:spcAft>
              <a:buSzPts val="3200"/>
              <a:buChar char="●"/>
              <a:defRPr sz="3200"/>
            </a:lvl7pPr>
            <a:lvl8pPr indent="-431800" lvl="7" marL="3657600">
              <a:spcBef>
                <a:spcPts val="4300"/>
              </a:spcBef>
              <a:spcAft>
                <a:spcPts val="0"/>
              </a:spcAft>
              <a:buSzPts val="3200"/>
              <a:buChar char="○"/>
              <a:defRPr sz="3200"/>
            </a:lvl8pPr>
            <a:lvl9pPr indent="-431800" lvl="8" marL="4114800">
              <a:spcBef>
                <a:spcPts val="4300"/>
              </a:spcBef>
              <a:spcAft>
                <a:spcPts val="4300"/>
              </a:spcAft>
              <a:buSzPts val="3200"/>
              <a:buChar char="■"/>
              <a:defRPr sz="3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307333" y="1200400"/>
            <a:ext cx="16980900" cy="109089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1pPr>
            <a:lvl2pPr lvl="1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2pPr>
            <a:lvl3pPr lvl="2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3pPr>
            <a:lvl4pPr lvl="3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4pPr>
            <a:lvl5pPr lvl="4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5pPr>
            <a:lvl6pPr lvl="5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6pPr>
            <a:lvl7pPr lvl="6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7pPr>
            <a:lvl8pPr lvl="7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8pPr>
            <a:lvl9pPr lvl="8">
              <a:spcBef>
                <a:spcPts val="0"/>
              </a:spcBef>
              <a:spcAft>
                <a:spcPts val="0"/>
              </a:spcAft>
              <a:buSzPts val="12800"/>
              <a:buNone/>
              <a:defRPr sz="12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2192000" y="-333"/>
            <a:ext cx="12192000" cy="1371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708000" y="3288467"/>
            <a:ext cx="10787100" cy="3952800"/>
          </a:xfrm>
          <a:prstGeom prst="rect">
            <a:avLst/>
          </a:prstGeom>
        </p:spPr>
        <p:txBody>
          <a:bodyPr anchorCtr="0" anchor="b" bIns="243800" lIns="243800" spcFirstLastPara="1" rIns="243800" wrap="square" tIns="2438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200"/>
              <a:buNone/>
              <a:defRPr sz="11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708000" y="7474867"/>
            <a:ext cx="10787100" cy="32937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3172000" y="1930867"/>
            <a:ext cx="10232100" cy="98535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533400" lvl="0" marL="4572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indent="-463550" lvl="1" marL="9144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2pPr>
            <a:lvl3pPr indent="-463550" lvl="2" marL="13716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3pPr>
            <a:lvl4pPr indent="-463550" lvl="3" marL="18288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4pPr>
            <a:lvl5pPr indent="-463550" lvl="4" marL="22860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5pPr>
            <a:lvl6pPr indent="-463550" lvl="5" marL="2743200">
              <a:spcBef>
                <a:spcPts val="4300"/>
              </a:spcBef>
              <a:spcAft>
                <a:spcPts val="0"/>
              </a:spcAft>
              <a:buSzPts val="3700"/>
              <a:buChar char="■"/>
              <a:defRPr/>
            </a:lvl6pPr>
            <a:lvl7pPr indent="-463550" lvl="6" marL="3200400">
              <a:spcBef>
                <a:spcPts val="4300"/>
              </a:spcBef>
              <a:spcAft>
                <a:spcPts val="0"/>
              </a:spcAft>
              <a:buSzPts val="3700"/>
              <a:buChar char="●"/>
              <a:defRPr/>
            </a:lvl7pPr>
            <a:lvl8pPr indent="-463550" lvl="7" marL="3657600">
              <a:spcBef>
                <a:spcPts val="4300"/>
              </a:spcBef>
              <a:spcAft>
                <a:spcPts val="0"/>
              </a:spcAft>
              <a:buSzPts val="3700"/>
              <a:buChar char="○"/>
              <a:defRPr/>
            </a:lvl8pPr>
            <a:lvl9pPr indent="-463550" lvl="8" marL="4114800">
              <a:spcBef>
                <a:spcPts val="4300"/>
              </a:spcBef>
              <a:spcAft>
                <a:spcPts val="4300"/>
              </a:spcAft>
              <a:buSzPts val="37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831200" y="11281533"/>
            <a:ext cx="15996900" cy="1613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None/>
              <a:defRPr sz="7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noAutofit/>
          </a:bodyPr>
          <a:lstStyle>
            <a:lvl1pPr indent="-533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Char char="●"/>
              <a:defRPr sz="4800">
                <a:solidFill>
                  <a:schemeClr val="dk2"/>
                </a:solidFill>
              </a:defRPr>
            </a:lvl1pPr>
            <a:lvl2pPr indent="-463550" lvl="1" marL="9144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2pPr>
            <a:lvl3pPr indent="-463550" lvl="2" marL="13716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3pPr>
            <a:lvl4pPr indent="-463550" lvl="3" marL="18288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4pPr>
            <a:lvl5pPr indent="-463550" lvl="4" marL="22860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5pPr>
            <a:lvl6pPr indent="-463550" lvl="5" marL="27432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6pPr>
            <a:lvl7pPr indent="-463550" lvl="6" marL="32004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●"/>
              <a:defRPr sz="3700">
                <a:solidFill>
                  <a:schemeClr val="dk2"/>
                </a:solidFill>
              </a:defRPr>
            </a:lvl7pPr>
            <a:lvl8pPr indent="-463550" lvl="7" marL="3657600">
              <a:lnSpc>
                <a:spcPct val="115000"/>
              </a:lnSpc>
              <a:spcBef>
                <a:spcPts val="4300"/>
              </a:spcBef>
              <a:spcAft>
                <a:spcPts val="0"/>
              </a:spcAft>
              <a:buClr>
                <a:schemeClr val="dk2"/>
              </a:buClr>
              <a:buSzPts val="3700"/>
              <a:buChar char="○"/>
              <a:defRPr sz="3700">
                <a:solidFill>
                  <a:schemeClr val="dk2"/>
                </a:solidFill>
              </a:defRPr>
            </a:lvl8pPr>
            <a:lvl9pPr indent="-463550" lvl="8" marL="4114800">
              <a:lnSpc>
                <a:spcPct val="115000"/>
              </a:lnSpc>
              <a:spcBef>
                <a:spcPts val="4300"/>
              </a:spcBef>
              <a:spcAft>
                <a:spcPts val="4300"/>
              </a:spcAft>
              <a:buClr>
                <a:schemeClr val="dk2"/>
              </a:buClr>
              <a:buSzPts val="3700"/>
              <a:buChar char="■"/>
              <a:defRPr sz="37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>
            <a:lvl1pPr lvl="0" algn="r">
              <a:buNone/>
              <a:defRPr sz="2700">
                <a:solidFill>
                  <a:schemeClr val="dk2"/>
                </a:solidFill>
              </a:defRPr>
            </a:lvl1pPr>
            <a:lvl2pPr lvl="1" algn="r">
              <a:buNone/>
              <a:defRPr sz="2700">
                <a:solidFill>
                  <a:schemeClr val="dk2"/>
                </a:solidFill>
              </a:defRPr>
            </a:lvl2pPr>
            <a:lvl3pPr lvl="2" algn="r">
              <a:buNone/>
              <a:defRPr sz="2700">
                <a:solidFill>
                  <a:schemeClr val="dk2"/>
                </a:solidFill>
              </a:defRPr>
            </a:lvl3pPr>
            <a:lvl4pPr lvl="3" algn="r">
              <a:buNone/>
              <a:defRPr sz="2700">
                <a:solidFill>
                  <a:schemeClr val="dk2"/>
                </a:solidFill>
              </a:defRPr>
            </a:lvl4pPr>
            <a:lvl5pPr lvl="4" algn="r">
              <a:buNone/>
              <a:defRPr sz="2700">
                <a:solidFill>
                  <a:schemeClr val="dk2"/>
                </a:solidFill>
              </a:defRPr>
            </a:lvl5pPr>
            <a:lvl6pPr lvl="5" algn="r">
              <a:buNone/>
              <a:defRPr sz="2700">
                <a:solidFill>
                  <a:schemeClr val="dk2"/>
                </a:solidFill>
              </a:defRPr>
            </a:lvl6pPr>
            <a:lvl7pPr lvl="6" algn="r">
              <a:buNone/>
              <a:defRPr sz="2700">
                <a:solidFill>
                  <a:schemeClr val="dk2"/>
                </a:solidFill>
              </a:defRPr>
            </a:lvl7pPr>
            <a:lvl8pPr lvl="7" algn="r">
              <a:buNone/>
              <a:defRPr sz="2700">
                <a:solidFill>
                  <a:schemeClr val="dk2"/>
                </a:solidFill>
              </a:defRPr>
            </a:lvl8pPr>
            <a:lvl9pPr lvl="8" algn="r">
              <a:buNone/>
              <a:defRPr sz="27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hyperlink" Target="https://commons.wikimedia.org/wiki/File:Transistor_Count_and_Moore's_Law_-_2011.svg#/media/File:Transistor_Count_and_Moore%27s_Law_-_2011.sv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</a:pPr>
            <a:r>
              <a:rPr i="0" lang="pl-PL" sz="12000" u="none" cap="none" strike="noStrike">
                <a:solidFill>
                  <a:schemeClr val="dk1"/>
                </a:solidFill>
              </a:rPr>
              <a:t>Podstawowe pojęcia, jednostki, ograniczenia</a:t>
            </a:r>
            <a:endParaRPr i="0" sz="12000" u="none" cap="none" strike="noStrike">
              <a:solidFill>
                <a:schemeClr val="dk1"/>
              </a:solidFill>
            </a:endParaRPr>
          </a:p>
        </p:txBody>
      </p:sp>
      <p:sp>
        <p:nvSpPr>
          <p:cNvPr id="83" name="Google Shape;83;p18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i="0" lang="pl-PL" sz="4800" u="none" cap="none" strike="noStrike">
                <a:solidFill>
                  <a:schemeClr val="dk1"/>
                </a:solidFill>
              </a:rPr>
              <a:t>Mikołaj Leszczuk</a:t>
            </a:r>
            <a:endParaRPr i="0" sz="48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Przepustowość a przepływność</a:t>
            </a:r>
            <a:endParaRPr/>
          </a:p>
        </p:txBody>
      </p:sp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8312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/>
              <a:t>Przepustowość:</a:t>
            </a:r>
            <a:endParaRPr b="1"/>
          </a:p>
          <a:p>
            <a:pPr indent="-463550" lvl="0" marL="457200" rtl="0" algn="l">
              <a:spcBef>
                <a:spcPts val="430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Pojemność kanału, ang. </a:t>
            </a:r>
            <a:r>
              <a:rPr i="1" lang="pl-PL"/>
              <a:t>throughput</a:t>
            </a:r>
            <a:endParaRPr i="1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Maksymalna ilość informacji [b], jaka może być przesyłana w jednostce czasu [s] przez:</a:t>
            </a:r>
            <a:endParaRPr/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l-PL"/>
              <a:t>Dany kanał telekomunikacyjny, lub</a:t>
            </a:r>
            <a:endParaRPr/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SzPts val="3200"/>
              <a:buChar char="○"/>
            </a:pPr>
            <a:r>
              <a:rPr lang="pl-PL"/>
              <a:t>Dane łącze</a:t>
            </a:r>
            <a:endParaRPr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Czasem potocznie nazywana błędnie (brak zmiany fizycznego położenia w czasie) szybkością (np. sieci komputerowej)</a:t>
            </a:r>
            <a:endParaRPr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Przepustowość - cecha (stały parametr) toru lub kanału łączności telekomunikacyjnej</a:t>
            </a:r>
            <a:endParaRPr/>
          </a:p>
        </p:txBody>
      </p:sp>
      <p:sp>
        <p:nvSpPr>
          <p:cNvPr id="152" name="Google Shape;152;p27"/>
          <p:cNvSpPr txBox="1"/>
          <p:nvPr>
            <p:ph idx="2" type="body"/>
          </p:nvPr>
        </p:nvSpPr>
        <p:spPr>
          <a:xfrm>
            <a:off x="12886400" y="3073267"/>
            <a:ext cx="106665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-PL"/>
              <a:t>Przepływność:</a:t>
            </a:r>
            <a:endParaRPr b="1"/>
          </a:p>
          <a:p>
            <a:pPr indent="-463550" lvl="0" marL="457200" rtl="0" algn="l">
              <a:spcBef>
                <a:spcPts val="430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Ang. </a:t>
            </a:r>
            <a:r>
              <a:rPr i="1" lang="pl-PL"/>
              <a:t>bit rate</a:t>
            </a:r>
            <a:r>
              <a:rPr lang="pl-PL"/>
              <a:t> lub </a:t>
            </a:r>
            <a:r>
              <a:rPr i="1" lang="pl-PL"/>
              <a:t>bitrate</a:t>
            </a:r>
            <a:endParaRPr i="1"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Prędkość z jaką sygnał cyfrowy przepływa przez kanał łączności</a:t>
            </a:r>
            <a:endParaRPr/>
          </a:p>
          <a:p>
            <a:pPr indent="-463550" lvl="0" marL="457200" rtl="0" algn="l">
              <a:spcBef>
                <a:spcPts val="0"/>
              </a:spcBef>
              <a:spcAft>
                <a:spcPts val="0"/>
              </a:spcAft>
              <a:buSzPts val="3700"/>
              <a:buChar char="●"/>
            </a:pPr>
            <a:r>
              <a:rPr lang="pl-PL"/>
              <a:t>Przepływność - miara natężenia strumienia informacji (danych)</a:t>
            </a:r>
            <a:endParaRPr/>
          </a:p>
        </p:txBody>
      </p:sp>
      <p:sp>
        <p:nvSpPr>
          <p:cNvPr id="153" name="Google Shape;153;p27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831200" y="1186733"/>
            <a:ext cx="22721700" cy="15273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Przepustowość a przepływność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831200" y="3073267"/>
            <a:ext cx="22721700" cy="9110400"/>
          </a:xfrm>
          <a:prstGeom prst="rect">
            <a:avLst/>
          </a:prstGeom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l-PL"/>
              <a:t>Taka</a:t>
            </a:r>
            <a:r>
              <a:rPr lang="pl-PL"/>
              <a:t> sama jednostka (bity na sekundę lub bajty na sekundę)</a:t>
            </a:r>
            <a:endParaRPr/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SzPts val="4800"/>
              <a:buChar char="●"/>
            </a:pPr>
            <a:r>
              <a:rPr lang="pl-PL"/>
              <a:t>Przepustowość potocznie mylnie utożsamiana z przepływnością</a:t>
            </a:r>
            <a:endParaRPr/>
          </a:p>
        </p:txBody>
      </p:sp>
      <p:sp>
        <p:nvSpPr>
          <p:cNvPr id="160" name="Google Shape;160;p28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68"/>
              <a:buFont typeface="Calibri"/>
              <a:buNone/>
            </a:pPr>
            <a:r>
              <a:rPr i="0" lang="pl-PL" sz="9968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Twierdzenie Kotielnikowa-Shannona, prawa Moore’a, Sarnoffa i Metcalfe’a</a:t>
            </a:r>
            <a:endParaRPr i="0" sz="9968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rgbClr val="888888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/>
          <p:nvPr/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3800" u="none" cap="none" strike="noStrike"/>
              <a:t>–Twierdzenie Kotielnikowa-Shannona</a:t>
            </a:r>
            <a:endParaRPr/>
          </a:p>
        </p:txBody>
      </p:sp>
      <p:sp>
        <p:nvSpPr>
          <p:cNvPr id="173" name="Google Shape;173;p30"/>
          <p:cNvSpPr/>
          <p:nvPr/>
        </p:nvSpPr>
        <p:spPr>
          <a:xfrm>
            <a:off x="2387600" y="4470399"/>
            <a:ext cx="19621500" cy="4038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5200" u="none" cap="none" strike="noStrike"/>
              <a:t>„Jeśli sygnał ciągły nie posiada składowych widma o częstotliwości równej i większej niż B, to może on zostać wiernie odtworzony z ciągu jego próbek tworzących sygnał dyskretny, o ile próbki te zostały pobrane w odstępach czasowych nie większych niż 1/(2B).” </a:t>
            </a:r>
            <a:endParaRPr/>
          </a:p>
        </p:txBody>
      </p:sp>
      <p:sp>
        <p:nvSpPr>
          <p:cNvPr id="174" name="Google Shape;174;p30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5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5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1"/>
          <p:cNvPicPr preferRelativeResize="0"/>
          <p:nvPr/>
        </p:nvPicPr>
        <p:blipFill rotWithShape="1">
          <a:blip r:embed="rId3">
            <a:alphaModFix/>
          </a:blip>
          <a:srcRect b="1" l="18157" r="18605" t="0"/>
          <a:stretch/>
        </p:blipFill>
        <p:spPr>
          <a:xfrm>
            <a:off x="9272016" y="1280164"/>
            <a:ext cx="13832658" cy="1115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1"/>
          <p:cNvSpPr txBox="1"/>
          <p:nvPr>
            <p:ph type="title"/>
          </p:nvPr>
        </p:nvSpPr>
        <p:spPr>
          <a:xfrm>
            <a:off x="1297858" y="1258532"/>
            <a:ext cx="7334078" cy="111773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300"/>
              <a:buFont typeface="Calibri"/>
              <a:buNone/>
            </a:pPr>
            <a:r>
              <a:rPr i="0" lang="pl-PL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Znane również jako twierdzenie Whittakera-Nyquista-</a:t>
            </a:r>
            <a:br>
              <a:rPr i="0" lang="pl-PL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pl-PL" sz="5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Kotielnikova-Shannona lub twierdzenie o próbkowaniu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i="0" lang="pl-PL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Moore’a (1/2)</a:t>
            </a:r>
            <a:endParaRPr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6400" y="4116387"/>
            <a:ext cx="10363200" cy="777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62497" y="3651250"/>
            <a:ext cx="6527006" cy="87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/>
          <p:nvPr/>
        </p:nvSpPr>
        <p:spPr>
          <a:xfrm>
            <a:off x="12269354" y="607182"/>
            <a:ext cx="11471180" cy="11793486"/>
          </a:xfrm>
          <a:prstGeom prst="rect">
            <a:avLst/>
          </a:prstGeom>
          <a:solidFill>
            <a:schemeClr val="dk1">
              <a:alpha val="14901"/>
            </a:schemeClr>
          </a:solidFill>
          <a:ln cap="sq" cmpd="thinThick" w="127000">
            <a:solidFill>
              <a:schemeClr val="dk1">
                <a:alpha val="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33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9264" y="2088489"/>
            <a:ext cx="10253472" cy="92281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type="title"/>
          </p:nvPr>
        </p:nvSpPr>
        <p:spPr>
          <a:xfrm>
            <a:off x="12785196" y="1280526"/>
            <a:ext cx="10442532" cy="2689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</a:pPr>
            <a:r>
              <a:rPr i="0" lang="pl-PL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Moore’a (2/2)</a:t>
            </a:r>
            <a:endParaRPr i="0" sz="8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12783806" y="4243526"/>
            <a:ext cx="10470980" cy="75460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8415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</a:pPr>
            <a:r>
              <a:rPr i="0" lang="pl-PL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empiryczne, wynikające z obserwacji, że ekonomicznie optymalna liczba tranzystorów w układzie scalonym zwiększa się w kolejnych latach zgodnie z trendem wykładniczym (podwaja się w niemal równych odcinkach czasu)</a:t>
            </a:r>
            <a:endParaRPr sz="4100">
              <a:latin typeface="Arial"/>
              <a:ea typeface="Arial"/>
              <a:cs typeface="Arial"/>
              <a:sym typeface="Arial"/>
            </a:endParaRPr>
          </a:p>
          <a:p>
            <a:pPr indent="-184150" lvl="0" marL="457200" marR="0" rtl="0" algn="l">
              <a:lnSpc>
                <a:spcPct val="7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Char char="•"/>
            </a:pPr>
            <a:r>
              <a:rPr i="0" lang="pl-PL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Autorstwo tego prawa przypisuje się </a:t>
            </a:r>
            <a:r>
              <a:rPr b="1" i="0" lang="pl-PL" sz="41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Gordonowi Moore’owi</a:t>
            </a:r>
            <a:r>
              <a:rPr i="0" lang="pl-PL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jednemu z założycieli firmy </a:t>
            </a:r>
            <a:r>
              <a:rPr b="1" i="0" lang="pl-PL" sz="41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Intel</a:t>
            </a:r>
            <a:r>
              <a:rPr i="0" lang="pl-PL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który w </a:t>
            </a:r>
            <a:r>
              <a:rPr b="1" i="0" lang="pl-PL" sz="41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1965</a:t>
            </a:r>
            <a:r>
              <a:rPr i="0" lang="pl-PL" sz="4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pl-PL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r. zaobserwował </a:t>
            </a:r>
            <a:r>
              <a:rPr lang="pl-PL" sz="4100">
                <a:latin typeface="Arial"/>
                <a:ea typeface="Arial"/>
                <a:cs typeface="Arial"/>
                <a:sym typeface="Arial"/>
              </a:rPr>
              <a:t>podwojenie</a:t>
            </a:r>
            <a:r>
              <a:rPr i="0" lang="pl-PL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się liczby tranzystorów co ok. </a:t>
            </a:r>
            <a:r>
              <a:rPr b="1" i="0" lang="pl-PL" sz="41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r>
              <a:rPr i="0" lang="pl-PL" sz="4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pl-PL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miesięcy</a:t>
            </a:r>
            <a:endParaRPr sz="4100">
              <a:latin typeface="Arial"/>
              <a:ea typeface="Arial"/>
              <a:cs typeface="Arial"/>
              <a:sym typeface="Arial"/>
            </a:endParaRPr>
          </a:p>
          <a:p>
            <a:pPr indent="-184150" lvl="0" marL="457200" marR="0" rtl="0" algn="l">
              <a:lnSpc>
                <a:spcPct val="7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4100"/>
              <a:buFont typeface="Arial"/>
              <a:buChar char="•"/>
            </a:pPr>
            <a:r>
              <a:rPr i="0" lang="pl-PL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Obecnie przyjmuje się </a:t>
            </a:r>
            <a:r>
              <a:rPr b="1" i="0" lang="pl-PL" sz="41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i="0" lang="pl-PL" sz="41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i="0" lang="pl-PL" sz="4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miesiące</a:t>
            </a:r>
            <a:endParaRPr sz="4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3"/>
          <p:cNvSpPr txBox="1"/>
          <p:nvPr>
            <p:ph idx="12" type="sldNum"/>
          </p:nvPr>
        </p:nvSpPr>
        <p:spPr>
          <a:xfrm>
            <a:off x="17221200" y="12712701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00" name="Google Shape;200;p33"/>
          <p:cNvSpPr txBox="1"/>
          <p:nvPr/>
        </p:nvSpPr>
        <p:spPr>
          <a:xfrm>
            <a:off x="969264" y="11459497"/>
            <a:ext cx="1025347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800" u="none" cap="none" strike="noStrike">
                <a:latin typeface="Calibri"/>
                <a:ea typeface="Calibri"/>
                <a:cs typeface="Calibri"/>
                <a:sym typeface="Calibri"/>
              </a:rPr>
              <a:t>„Transistor Count and Moore's Law – 2011” autorstwa Wgsimon – Praca własna. Licencja CC BY-SA 3.0 na podstawie Wikimedia Commons – </a:t>
            </a:r>
            <a:r>
              <a:rPr b="0" i="0" lang="pl-PL" sz="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https://commons.wikimedia.org/wiki/File:Transistor_Count_and_Moore%27s_Law_-_2011.svg#/media/File:Transistor_Count_and_Moore%27s_Law_-_2011.svg</a:t>
            </a:r>
            <a:endParaRPr b="0" i="0" sz="800" u="none" cap="none" strike="noStrik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3800" u="none" cap="none" strike="noStrike"/>
              <a:t>–Prawo Sarnoffa</a:t>
            </a:r>
            <a:endParaRPr/>
          </a:p>
        </p:txBody>
      </p:sp>
      <p:sp>
        <p:nvSpPr>
          <p:cNvPr id="206" name="Google Shape;206;p34"/>
          <p:cNvSpPr/>
          <p:nvPr/>
        </p:nvSpPr>
        <p:spPr>
          <a:xfrm>
            <a:off x="2387600" y="5257799"/>
            <a:ext cx="19621500" cy="246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5200" u="none" cap="none" strike="noStrike"/>
              <a:t>„Wartość sieci telekomunikacyjnej (sieci i stacji radiowej, telewizyjnej, portalu internetowego, itp.) jest proporcjonalna do liczby jej odbiorców (użytkowników).” </a:t>
            </a:r>
            <a:endParaRPr/>
          </a:p>
        </p:txBody>
      </p:sp>
      <p:sp>
        <p:nvSpPr>
          <p:cNvPr id="207" name="Google Shape;207;p34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5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5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4561" r="7425" t="0"/>
          <a:stretch/>
        </p:blipFill>
        <p:spPr>
          <a:xfrm>
            <a:off x="20" y="10"/>
            <a:ext cx="9271162" cy="1371599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5"/>
          <p:cNvSpPr txBox="1"/>
          <p:nvPr>
            <p:ph type="title"/>
          </p:nvPr>
        </p:nvSpPr>
        <p:spPr>
          <a:xfrm>
            <a:off x="9930860" y="1258532"/>
            <a:ext cx="13172982" cy="33532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i="0" lang="pl-PL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Oryginalnie ukute przez Davida Sarnoffa (1891 – 1971)</a:t>
            </a:r>
            <a:endParaRPr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 txBox="1"/>
          <p:nvPr>
            <p:ph idx="2" type="body"/>
          </p:nvPr>
        </p:nvSpPr>
        <p:spPr>
          <a:xfrm>
            <a:off x="9930862" y="4876800"/>
            <a:ext cx="13172978" cy="75708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i="0" lang="pl-PL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Amerykańskiego biznesmena, jednego z najbardziej znaczących w sektorze mediów pierwszej połowy XX-ego wieku</a:t>
            </a:r>
            <a:endParaRPr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5"/>
          <p:cNvSpPr txBox="1"/>
          <p:nvPr>
            <p:ph idx="12" type="sldNum"/>
          </p:nvPr>
        </p:nvSpPr>
        <p:spPr>
          <a:xfrm>
            <a:off x="20334084" y="12712700"/>
            <a:ext cx="2373516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17" name="Google Shape;217;p35"/>
          <p:cNvSpPr txBox="1"/>
          <p:nvPr>
            <p:ph idx="10" type="dt"/>
          </p:nvPr>
        </p:nvSpPr>
        <p:spPr>
          <a:xfrm>
            <a:off x="1676400" y="12712700"/>
            <a:ext cx="409971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11/19/16</a:t>
            </a:r>
            <a:endParaRPr b="0" i="0" sz="1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/>
          <p:nvPr/>
        </p:nvSpPr>
        <p:spPr>
          <a:xfrm>
            <a:off x="2387600" y="8953500"/>
            <a:ext cx="19621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3800" u="none" cap="none" strike="noStrike"/>
              <a:t>–Prawo Metcalfe’a</a:t>
            </a:r>
            <a:endParaRPr/>
          </a:p>
        </p:txBody>
      </p:sp>
      <p:sp>
        <p:nvSpPr>
          <p:cNvPr id="223" name="Google Shape;223;p36"/>
          <p:cNvSpPr/>
          <p:nvPr/>
        </p:nvSpPr>
        <p:spPr>
          <a:xfrm>
            <a:off x="2387600" y="5257799"/>
            <a:ext cx="19621500" cy="2463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pl-PL" sz="5200" u="none" cap="none" strike="noStrike"/>
              <a:t>„Użyteczność sieci telekomunikacyjnej lub innego systemu teleinformatycznego rośnie proporcjonalnie do kwadratu liczby urządzeń (użytkowników) do niej podłączonych.” </a:t>
            </a:r>
            <a:endParaRPr/>
          </a:p>
        </p:txBody>
      </p:sp>
      <p:sp>
        <p:nvSpPr>
          <p:cNvPr id="224" name="Google Shape;224;p36"/>
          <p:cNvSpPr txBox="1"/>
          <p:nvPr>
            <p:ph idx="12" type="sldNum"/>
          </p:nvPr>
        </p:nvSpPr>
        <p:spPr>
          <a:xfrm>
            <a:off x="22818090" y="12666269"/>
            <a:ext cx="14631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5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59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i="0" lang="pl-PL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 wykładu</a:t>
            </a:r>
            <a:endParaRPr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</a:pPr>
            <a:r>
              <a:rPr i="0" lang="pl-PL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</a:pPr>
            <a:r>
              <a:rPr i="0" lang="pl-PL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 i jednostki pochodne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Char char="•"/>
            </a:pPr>
            <a:r>
              <a:rPr i="0" lang="pl-PL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Przepustowość a przepływność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4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7200"/>
              <a:buFont typeface="Arial"/>
              <a:buChar char="•"/>
            </a:pPr>
            <a:r>
              <a:rPr i="0" lang="pl-PL" sz="7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Twierdzenie Kotielnikowa-Shannona, prawa Moore’a, Sarnoffa i Metcalfe’a</a:t>
            </a:r>
            <a:endParaRPr i="0" sz="7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7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i="0" lang="pl-PL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Metcalfe’a</a:t>
            </a:r>
            <a:endParaRPr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7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Można to wyjaśnić na przykładzie wzajemnych połączeń telefonicznych typu „każdy z każdym”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Sieć telekomunikacyjna, w której połączonych jest tylko dwóch użytkowników nie jest bardzo użyteczna, ponieważ istnieje w niej tylko jedno połączenie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Dołączając kolejnego użytkownika do sieci liczba połączeń „każdy z każdym” rośnie zgodnie zależnością kwadratową</a:t>
            </a:r>
            <a:endParaRPr i="0" sz="5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7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8"/>
          <p:cNvSpPr txBox="1"/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</a:pPr>
            <a:r>
              <a:rPr i="0" lang="pl-PL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Prawo Metcalfe’a</a:t>
            </a:r>
            <a:endParaRPr i="0" sz="6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8"/>
          <p:cNvSpPr txBox="1"/>
          <p:nvPr>
            <p:ph idx="2" type="body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38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pic>
        <p:nvPicPr>
          <p:cNvPr id="239" name="Google Shape;239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18225" y="1974850"/>
            <a:ext cx="4240700" cy="974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8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i="0" lang="pl-PL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Podsumowanie wykładu</a:t>
            </a:r>
            <a:endParaRPr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 i jednostki pochodne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Przepustowość a przepływność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Twierdzenie Kotielnikowa-Shannona, prawa Moore’a, Sarnoffa i Metcalfe’a</a:t>
            </a:r>
            <a:endParaRPr i="0" sz="5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9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48" name="Google Shape;248;p39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</a:pPr>
            <a:r>
              <a:rPr i="0" lang="pl-PL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</a:t>
            </a:r>
            <a:endParaRPr i="0" sz="1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rgbClr val="888888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0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i="0" lang="pl-PL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</a:t>
            </a:r>
            <a:endParaRPr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Sygnał to abstrakcyjny model dowolnej mierzalnej wielkości zmieniającej się w czasie, generowanej przez: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1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i="0" lang="pl-PL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Zjawiska fizyczne, lub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1" marL="1371600" marR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i="0" lang="pl-PL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Systemy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 jak wszystkie zjawiska może być opisany za pomocą aparatu matematycznego, np. przez podanie pewnej funkcji zależnej od czasu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1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Mówimy, że sygnał niesie informację lub też umożliwia przepływ strumienia informacji</a:t>
            </a:r>
            <a:endParaRPr i="0" sz="5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</a:pPr>
            <a:r>
              <a:rPr i="0" lang="pl-PL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 i jednostki pochodne</a:t>
            </a:r>
            <a:endParaRPr i="0" sz="1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rgbClr val="888888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2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i="0" lang="pl-PL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</a:t>
            </a:r>
            <a:endParaRPr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Decybel, dB – logarytmiczna jednostka miary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Decybela używamy w sytuacji, gdy: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1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i="0" lang="pl-PL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Chcemy porównywać wielkości, które </a:t>
            </a:r>
            <a:r>
              <a:rPr lang="pl-PL">
                <a:latin typeface="Arial"/>
                <a:ea typeface="Arial"/>
                <a:cs typeface="Arial"/>
                <a:sym typeface="Arial"/>
              </a:rPr>
              <a:t>zmieniają</a:t>
            </a:r>
            <a:r>
              <a:rPr i="0" lang="pl-PL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się liniowo w bardzo szerokim zakresie, a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1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Char char="•"/>
            </a:pPr>
            <a:r>
              <a:rPr i="0" lang="pl-PL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Interesują nas zmiany względne (np. procentowe)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4300"/>
              </a:spcAft>
              <a:buClr>
                <a:schemeClr val="dk1"/>
              </a:buClr>
              <a:buSzPts val="5600"/>
              <a:buFont typeface="Arial"/>
              <a:buChar char="•"/>
            </a:pPr>
            <a:r>
              <a:rPr i="0" lang="pl-PL" sz="5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Przykładem takiej sytuacji jest pomiar wielkości, których zmiany rejestrują ludzkie zmysły</a:t>
            </a:r>
            <a:endParaRPr i="0" sz="5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1679577" y="914400"/>
            <a:ext cx="7864474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Calibri"/>
              <a:buNone/>
            </a:pPr>
            <a:r>
              <a:rPr i="0" lang="pl-PL" sz="6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Decybel</a:t>
            </a:r>
            <a:endParaRPr i="0" sz="6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7" name="Google Shape;127;p24"/>
          <p:cNvGraphicFramePr/>
          <p:nvPr/>
        </p:nvGraphicFramePr>
        <p:xfrm>
          <a:off x="10366375" y="19748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{A5F6AC17-160F-44D1-8D62-85D6D74FDEA0}</a:tableStyleId>
              </a:tblPr>
              <a:tblGrid>
                <a:gridCol w="6172200"/>
                <a:gridCol w="6172200"/>
              </a:tblGrid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decybel 10 log10 ( X )  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 wartość X  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-10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-20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0.01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-30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0.001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  <a:tr h="7942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-PL" sz="36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...</a:t>
                      </a:r>
                      <a:endParaRPr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50800" marB="50800" marR="60575" marL="60575" anchor="ctr"/>
                </a:tc>
              </a:tr>
            </a:tbl>
          </a:graphicData>
        </a:graphic>
      </p:graphicFrame>
      <p:sp>
        <p:nvSpPr>
          <p:cNvPr id="128" name="Google Shape;128;p24"/>
          <p:cNvSpPr txBox="1"/>
          <p:nvPr>
            <p:ph idx="2" type="body"/>
          </p:nvPr>
        </p:nvSpPr>
        <p:spPr>
          <a:xfrm>
            <a:off x="1679577" y="4114800"/>
            <a:ext cx="7864474" cy="7623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4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1676400" y="730251"/>
            <a:ext cx="21031199" cy="2651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</a:pPr>
            <a:r>
              <a:rPr i="0" lang="pl-PL" sz="8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Jednostki pochodne</a:t>
            </a:r>
            <a:endParaRPr i="0" sz="8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1676400" y="3651250"/>
            <a:ext cx="21031199" cy="870267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-201" t="-287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None/>
            </a:pPr>
            <a:r>
              <a:rPr i="0" lang="pl-PL" sz="56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5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137" name="Google Shape;137;p25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1663700" y="3419477"/>
            <a:ext cx="21031199" cy="57054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Calibri"/>
              <a:buNone/>
            </a:pPr>
            <a:r>
              <a:rPr i="0" lang="pl-PL" sz="1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Przepustowość a przepływność</a:t>
            </a:r>
            <a:endParaRPr i="0" sz="1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1663700" y="9178927"/>
            <a:ext cx="21031199" cy="3000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4300"/>
              </a:spcAft>
              <a:buClr>
                <a:srgbClr val="888888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6"/>
          <p:cNvSpPr txBox="1"/>
          <p:nvPr>
            <p:ph idx="12" type="sldNum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6"/>
          <p:cNvSpPr txBox="1"/>
          <p:nvPr>
            <p:ph idx="10" type="dt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-PL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19.11.2016</a:t>
            </a:r>
            <a:endParaRPr b="0" i="0" sz="24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